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1"/>
    <p:sldMasterId id="2147483738" r:id="rId2"/>
  </p:sldMasterIdLst>
  <p:notesMasterIdLst>
    <p:notesMasterId r:id="rId13"/>
  </p:notesMasterIdLst>
  <p:handoutMasterIdLst>
    <p:handoutMasterId r:id="rId14"/>
  </p:handoutMasterIdLst>
  <p:sldIdLst>
    <p:sldId id="415" r:id="rId3"/>
    <p:sldId id="412" r:id="rId4"/>
    <p:sldId id="423" r:id="rId5"/>
    <p:sldId id="417" r:id="rId6"/>
    <p:sldId id="422" r:id="rId7"/>
    <p:sldId id="416" r:id="rId8"/>
    <p:sldId id="419" r:id="rId9"/>
    <p:sldId id="418" r:id="rId10"/>
    <p:sldId id="421" r:id="rId11"/>
    <p:sldId id="409"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D7FF"/>
    <a:srgbClr val="00B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4" autoAdjust="0"/>
    <p:restoredTop sz="95680" autoAdjust="0"/>
  </p:normalViewPr>
  <p:slideViewPr>
    <p:cSldViewPr snapToGrid="0" snapToObjects="1">
      <p:cViewPr>
        <p:scale>
          <a:sx n="104" d="100"/>
          <a:sy n="104" d="100"/>
        </p:scale>
        <p:origin x="816" y="176"/>
      </p:cViewPr>
      <p:guideLst>
        <p:guide orient="horz" pos="2160"/>
        <p:guide pos="2880"/>
      </p:guideLst>
    </p:cSldViewPr>
  </p:slideViewPr>
  <p:notesTextViewPr>
    <p:cViewPr>
      <p:scale>
        <a:sx n="100" d="100"/>
        <a:sy n="100" d="100"/>
      </p:scale>
      <p:origin x="0" y="0"/>
    </p:cViewPr>
  </p:notesTextViewPr>
  <p:sorterViewPr>
    <p:cViewPr>
      <p:scale>
        <a:sx n="158" d="100"/>
        <a:sy n="158" d="100"/>
      </p:scale>
      <p:origin x="0" y="27296"/>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5/16/17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5/16/17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a:t>
            </a:fld>
            <a:endParaRPr lang="en-US"/>
          </a:p>
        </p:txBody>
      </p:sp>
    </p:spTree>
    <p:extLst>
      <p:ext uri="{BB962C8B-B14F-4D97-AF65-F5344CB8AC3E}">
        <p14:creationId xmlns:p14="http://schemas.microsoft.com/office/powerpoint/2010/main" val="858602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967457-1E83-1040-AFF7-8D09C473DBD5}" type="slidenum">
              <a:rPr lang="en-US" smtClean="0"/>
              <a:t>2</a:t>
            </a:fld>
            <a:endParaRPr lang="en-US"/>
          </a:p>
        </p:txBody>
      </p:sp>
    </p:spTree>
    <p:extLst>
      <p:ext uri="{BB962C8B-B14F-4D97-AF65-F5344CB8AC3E}">
        <p14:creationId xmlns:p14="http://schemas.microsoft.com/office/powerpoint/2010/main" val="302062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a:xfrm>
            <a:off x="457200" y="6492875"/>
            <a:ext cx="3945988" cy="282095"/>
          </a:xfrm>
        </p:spPr>
        <p:txBody>
          <a:bodyPr/>
          <a:lstStyle/>
          <a:p>
            <a:r>
              <a:rPr lang="de-DE" smtClean="0"/>
              <a:t>© EV3Lessons.com, 2017 Last Update: (2/06/2017)</a:t>
            </a:r>
            <a:endParaRPr lang="en-US" dirty="0"/>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smtClean="0"/>
              <a:t>BEGINNER PROGRAMMING LESSON</a:t>
            </a:r>
            <a:endParaRPr lang="en-US" sz="3200" dirty="0"/>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smtClean="0"/>
              <a:t>By Sanjay and Arvind </a:t>
            </a:r>
            <a:r>
              <a:rPr lang="en-US" dirty="0" err="1" smtClean="0"/>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85337723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de-DE" smtClean="0"/>
              <a:t>© EV3Lessons.com, 2017 Last Update: (2/06/2017)</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28837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de-DE" smtClean="0"/>
              <a:t>© EV3Lessons.com, 2017 Last Update: (2/06/2017)</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21281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smtClean="0"/>
              <a:t>© EV3Lessons.com, 2017 Last Update: (2/06/2017)</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95104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smtClean="0"/>
              <a:t>© EV3Lessons.com, 2017 Last Update: (2/06/2017)</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84180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smtClean="0"/>
              <a:t>© EV3Lessons.com, 2017 Last Update: (2/06/2017)</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4487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de-DE" smtClean="0"/>
              <a:t>© EV3Lessons.com, 2017 Last Update: (2/06/2017)</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99330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de-DE" smtClean="0"/>
              <a:t>© EV3Lessons.com, 2017 Last Update: (2/06/2017)</a:t>
            </a:r>
            <a:endParaRPr lang="en-US"/>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612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de-DE" smtClean="0"/>
              <a:t>© EV3Lessons.com, 2017 Last Update: (2/06/2017)</a:t>
            </a:r>
            <a:endParaRPr lang="en-US"/>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7321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de-DE" smtClean="0"/>
              <a:t>© EV3Lessons.com, 2017 Last Update: (2/06/2017)</a:t>
            </a:r>
            <a:endParaRPr lang="en-US"/>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21039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de-DE" smtClean="0"/>
              <a:t>© EV3Lessons.com, 2017 Last Update: (2/06/2017)</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79401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752600"/>
            <a:ext cx="8245474"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de-DE" smtClean="0"/>
              <a:t>© EV3Lessons.com, 2017 Last Update: (2/06/2017)</a:t>
            </a:r>
            <a:endParaRPr lang="en-US" dirty="0"/>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181536036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de-DE" smtClean="0"/>
              <a:t>© EV3Lessons.com, 2017 Last Update: (2/06/2017)</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056405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smtClean="0"/>
              <a:t>© EV3Lessons.com, 2017 Last Update: (2/06/2017)</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01331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smtClean="0"/>
              <a:t>© EV3Lessons.com, 2017 Last Update: (2/06/2017)</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91874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de-DE" smtClean="0"/>
              <a:t>© EV3Lessons.com, 2017 Last Update: (2/06/2017)</a:t>
            </a:r>
            <a:endParaRPr lang="en-US"/>
          </a:p>
        </p:txBody>
      </p:sp>
    </p:spTree>
    <p:extLst>
      <p:ext uri="{BB962C8B-B14F-4D97-AF65-F5344CB8AC3E}">
        <p14:creationId xmlns:p14="http://schemas.microsoft.com/office/powerpoint/2010/main" val="1461481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r>
              <a:rPr lang="de-DE" smtClean="0"/>
              <a:t>© EV3Lessons.com, 2017 Last Update: (2/06/2017)</a:t>
            </a:r>
            <a:endParaRPr lang="en-US"/>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37337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r>
              <a:rPr lang="de-DE" smtClean="0"/>
              <a:t>© EV3Lessons.com, 2017 Last Update: (2/06/2017)</a:t>
            </a:r>
            <a:endParaRPr lang="en-US"/>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0649760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de-DE" smtClean="0"/>
              <a:t>© EV3Lessons.com, 2017 Last Update: (2/06/2017)</a:t>
            </a:r>
            <a:endParaRPr lang="en-US"/>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92382548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de-DE" smtClean="0"/>
              <a:t>© EV3Lessons.com, 2017 Last Update: (2/06/2017)</a:t>
            </a:r>
            <a:endParaRPr lang="en-US"/>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21053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de-DE" smtClean="0"/>
              <a:t>© EV3Lessons.com, 2017 Last Update: (2/06/2017)</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6191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de-DE" smtClean="0"/>
              <a:t>© EV3Lessons.com, 2017 Last Update: (2/06/2017)</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5242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de-DE" smtClean="0"/>
              <a:t>© EV3Lessons.com, 2017 Last Update: (2/06/2017)</a:t>
            </a:r>
            <a:endParaRPr lang="en-US"/>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31194508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iming>
    <p:tnLst>
      <p:par>
        <p:cTn id="1" dur="indefinite" restart="never" nodeType="tmRoot"/>
      </p:par>
    </p:tnLst>
  </p:timing>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smtClean="0"/>
              <a:t>© EV3Lessons.com, 2017 Last Update: (2/06/2017)</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15849456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nc-sa/4.0/" TargetMode="Externa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Common P-Brick Problems &amp; Solutions</a:t>
            </a:r>
            <a:endParaRPr lang="en-US" dirty="0"/>
          </a:p>
        </p:txBody>
      </p:sp>
      <p:sp>
        <p:nvSpPr>
          <p:cNvPr id="3" name="Title 2"/>
          <p:cNvSpPr>
            <a:spLocks noGrp="1"/>
          </p:cNvSpPr>
          <p:nvPr>
            <p:ph type="ctrTitle"/>
          </p:nvPr>
        </p:nvSpPr>
        <p:spPr/>
        <p:txBody>
          <a:bodyPr/>
          <a:lstStyle/>
          <a:p>
            <a:pPr algn="ctr"/>
            <a:r>
              <a:rPr lang="en-US" dirty="0" smtClean="0"/>
              <a:t>BEGINNER PROGRAMMING LESSON</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23" t="17619" r="3095" b="25000"/>
          <a:stretch/>
        </p:blipFill>
        <p:spPr>
          <a:xfrm>
            <a:off x="3711108" y="4592409"/>
            <a:ext cx="1700816" cy="1056435"/>
          </a:xfrm>
          <a:prstGeom prst="rect">
            <a:avLst/>
          </a:prstGeom>
        </p:spPr>
      </p:pic>
    </p:spTree>
    <p:extLst>
      <p:ext uri="{BB962C8B-B14F-4D97-AF65-F5344CB8AC3E}">
        <p14:creationId xmlns:p14="http://schemas.microsoft.com/office/powerpoint/2010/main" val="1187461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65" y="439032"/>
            <a:ext cx="8245475" cy="1371600"/>
          </a:xfrm>
        </p:spPr>
        <p:txBody>
          <a:bodyPr/>
          <a:lstStyle/>
          <a:p>
            <a:r>
              <a:rPr lang="en-US" dirty="0"/>
              <a:t>CREDITS</a:t>
            </a:r>
          </a:p>
        </p:txBody>
      </p:sp>
      <p:sp>
        <p:nvSpPr>
          <p:cNvPr id="3" name="Content Placeholder 2"/>
          <p:cNvSpPr>
            <a:spLocks noGrp="1"/>
          </p:cNvSpPr>
          <p:nvPr>
            <p:ph idx="1"/>
          </p:nvPr>
        </p:nvSpPr>
        <p:spPr>
          <a:xfrm>
            <a:off x="457200" y="1534886"/>
            <a:ext cx="8245474" cy="4553003"/>
          </a:xfrm>
        </p:spPr>
        <p:txBody>
          <a:bodyPr>
            <a:noAutofit/>
          </a:bodyPr>
          <a:lstStyle/>
          <a:p>
            <a:pPr marL="342900" indent="-342900">
              <a:buFont typeface="Arial"/>
              <a:buChar char="•"/>
            </a:pPr>
            <a:r>
              <a:rPr lang="en-US" sz="1800" dirty="0"/>
              <a:t>This tutorial was created by Sanjay Seshan and Arvind </a:t>
            </a:r>
            <a:r>
              <a:rPr lang="en-US" sz="1800" dirty="0" err="1"/>
              <a:t>Seshan</a:t>
            </a:r>
            <a:r>
              <a:rPr lang="en-US" sz="1800" dirty="0"/>
              <a:t> </a:t>
            </a:r>
            <a:endParaRPr lang="en-US" sz="1800" dirty="0" smtClean="0"/>
          </a:p>
          <a:p>
            <a:pPr marL="342900" indent="-342900">
              <a:buFont typeface="Arial"/>
              <a:buChar char="•"/>
            </a:pPr>
            <a:r>
              <a:rPr lang="en-US" sz="1800" dirty="0" smtClean="0"/>
              <a:t>More </a:t>
            </a:r>
            <a:r>
              <a:rPr lang="en-US" sz="1800" dirty="0"/>
              <a:t>lessons are available at </a:t>
            </a:r>
            <a:r>
              <a:rPr lang="en-US" sz="1800" dirty="0" smtClean="0"/>
              <a:t>www.ev3lessons.com</a:t>
            </a:r>
            <a:r>
              <a:rPr lang="en-US" sz="1800" b="0" dirty="0"/>
              <a:t/>
            </a:r>
            <a:br>
              <a:rPr lang="en-US" sz="1800" b="0" dirty="0"/>
            </a:br>
            <a:endParaRPr lang="en-US" sz="1800" dirty="0"/>
          </a:p>
        </p:txBody>
      </p:sp>
      <p:sp>
        <p:nvSpPr>
          <p:cNvPr id="6" name="Rectangle 1"/>
          <p:cNvSpPr>
            <a:spLocks noChangeArrowheads="1"/>
          </p:cNvSpPr>
          <p:nvPr/>
        </p:nvSpPr>
        <p:spPr bwMode="auto">
          <a:xfrm>
            <a:off x="457199" y="4630535"/>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r>
              <a:rPr kumimoji="0" lang="en-US" altLang="en-US" sz="1600" b="0" i="0" u="none" strike="noStrike" cap="none" normalizeH="0" baseline="0" dirty="0">
                <a:ln>
                  <a:noFill/>
                </a:ln>
                <a:solidFill>
                  <a:schemeClr val="tx1"/>
                </a:solidFill>
                <a:effectLst/>
              </a:rPr>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2"/>
              </a:rPr>
              <a:t>Creative Commons Attribution-</a:t>
            </a:r>
            <a:r>
              <a:rPr kumimoji="0" lang="en-US" altLang="en-US" sz="2000" b="0" i="0" u="none" strike="noStrike" cap="none" normalizeH="0" baseline="0" dirty="0" err="1">
                <a:ln>
                  <a:noFill/>
                </a:ln>
                <a:solidFill>
                  <a:srgbClr val="4374B7"/>
                </a:solidFill>
                <a:effectLst/>
                <a:latin typeface="Helvetica Neue"/>
                <a:hlinkClick r:id="rId2"/>
              </a:rPr>
              <a:t>NonCommercial</a:t>
            </a:r>
            <a:r>
              <a:rPr kumimoji="0" lang="en-US" altLang="en-US" sz="2000" b="0" i="0" u="none" strike="noStrike" cap="none" normalizeH="0" baseline="0" dirty="0">
                <a:ln>
                  <a:noFill/>
                </a:ln>
                <a:solidFill>
                  <a:srgbClr val="4374B7"/>
                </a:solidFill>
                <a:effectLst/>
                <a:latin typeface="Helvetica Neue"/>
                <a:hlinkClick r:id="rId2"/>
              </a:rPr>
              <a:t>-</a:t>
            </a:r>
            <a:r>
              <a:rPr kumimoji="0" lang="en-US" altLang="en-US" sz="2000" b="0" i="0" u="none" strike="noStrike" cap="none" normalizeH="0" baseline="0" dirty="0" err="1">
                <a:ln>
                  <a:noFill/>
                </a:ln>
                <a:solidFill>
                  <a:srgbClr val="4374B7"/>
                </a:solidFill>
                <a:effectLst/>
                <a:latin typeface="Helvetica Neue"/>
                <a:hlinkClick r:id="rId2"/>
              </a:rPr>
              <a:t>ShareAlike</a:t>
            </a:r>
            <a:r>
              <a:rPr kumimoji="0" lang="en-US" altLang="en-US" sz="2000" b="0" i="0" u="none" strike="noStrike" cap="none" normalizeH="0" baseline="0" dirty="0">
                <a:ln>
                  <a:noFill/>
                </a:ln>
                <a:solidFill>
                  <a:srgbClr val="4374B7"/>
                </a:solidFill>
                <a:effectLst/>
                <a:latin typeface="Helvetica Neue"/>
                <a:hlinkClick r:id="rId2"/>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2050" name="Picture 2"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18595" y="3609409"/>
            <a:ext cx="2161449" cy="76142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4DBC7FC8-25FB-FC45-8177-2B991DA6778C}" type="slidenum">
              <a:rPr lang="en-US" smtClean="0"/>
              <a:t>10</a:t>
            </a:fld>
            <a:endParaRPr lang="en-US" dirty="0"/>
          </a:p>
        </p:txBody>
      </p:sp>
      <p:sp>
        <p:nvSpPr>
          <p:cNvPr id="7" name="Footer Placeholder 6"/>
          <p:cNvSpPr>
            <a:spLocks noGrp="1"/>
          </p:cNvSpPr>
          <p:nvPr>
            <p:ph type="ftr" sz="quarter" idx="11"/>
          </p:nvPr>
        </p:nvSpPr>
        <p:spPr/>
        <p:txBody>
          <a:bodyPr/>
          <a:lstStyle/>
          <a:p>
            <a:r>
              <a:rPr lang="de-DE" smtClean="0"/>
              <a:t>© EV3Lessons.com, 2017 Last Update: (2/06/2017)</a:t>
            </a:r>
            <a:endParaRPr lang="en-US" dirty="0"/>
          </a:p>
        </p:txBody>
      </p:sp>
    </p:spTree>
    <p:extLst>
      <p:ext uri="{BB962C8B-B14F-4D97-AF65-F5344CB8AC3E}">
        <p14:creationId xmlns:p14="http://schemas.microsoft.com/office/powerpoint/2010/main" val="154074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a:t>Learn </a:t>
            </a:r>
            <a:r>
              <a:rPr lang="en-US" dirty="0" smtClean="0"/>
              <a:t>how to work solve common brick problems</a:t>
            </a:r>
          </a:p>
        </p:txBody>
      </p:sp>
      <p:sp>
        <p:nvSpPr>
          <p:cNvPr id="6" name="Slide Number Placeholder 5"/>
          <p:cNvSpPr>
            <a:spLocks noGrp="1"/>
          </p:cNvSpPr>
          <p:nvPr>
            <p:ph type="sldNum" sz="quarter" idx="12"/>
          </p:nvPr>
        </p:nvSpPr>
        <p:spPr/>
        <p:txBody>
          <a:bodyPr/>
          <a:lstStyle/>
          <a:p>
            <a:fld id="{4DBC7FC8-25FB-FC45-8177-2B991DA6778C}" type="slidenum">
              <a:rPr lang="en-US" smtClean="0"/>
              <a:t>2</a:t>
            </a:fld>
            <a:endParaRPr lang="en-US" dirty="0"/>
          </a:p>
        </p:txBody>
      </p:sp>
      <p:sp>
        <p:nvSpPr>
          <p:cNvPr id="7" name="Footer Placeholder 6"/>
          <p:cNvSpPr>
            <a:spLocks noGrp="1"/>
          </p:cNvSpPr>
          <p:nvPr>
            <p:ph type="ftr" sz="quarter" idx="11"/>
          </p:nvPr>
        </p:nvSpPr>
        <p:spPr/>
        <p:txBody>
          <a:bodyPr/>
          <a:lstStyle/>
          <a:p>
            <a:r>
              <a:rPr lang="de-DE" smtClean="0"/>
              <a:t>© EV3Lessons.com, 2017 Last Update: (2/06/2017)</a:t>
            </a:r>
            <a:endParaRPr lang="en-US" dirty="0"/>
          </a:p>
        </p:txBody>
      </p:sp>
    </p:spTree>
    <p:extLst>
      <p:ext uri="{BB962C8B-B14F-4D97-AF65-F5344CB8AC3E}">
        <p14:creationId xmlns:p14="http://schemas.microsoft.com/office/powerpoint/2010/main" val="2556718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BRICK IS STUCK AND WILL NOT TURN OFF</a:t>
            </a:r>
            <a:endParaRPr lang="en-US" dirty="0"/>
          </a:p>
        </p:txBody>
      </p:sp>
      <p:sp>
        <p:nvSpPr>
          <p:cNvPr id="3" name="Content Placeholder 2"/>
          <p:cNvSpPr>
            <a:spLocks noGrp="1"/>
          </p:cNvSpPr>
          <p:nvPr>
            <p:ph idx="1"/>
          </p:nvPr>
        </p:nvSpPr>
        <p:spPr>
          <a:xfrm>
            <a:off x="4153546" y="1580694"/>
            <a:ext cx="4669468" cy="4465019"/>
          </a:xfrm>
        </p:spPr>
        <p:txBody>
          <a:bodyPr>
            <a:normAutofit fontScale="85000" lnSpcReduction="10000"/>
          </a:bodyPr>
          <a:lstStyle/>
          <a:p>
            <a:pPr fontAlgn="base"/>
            <a:r>
              <a:rPr lang="en-US" b="0" dirty="0"/>
              <a:t>If your EV3 Brick suddenly stops working and cannot be shut down through the normal process, you will need to reset your EV3 Brick. Resetting the EV3 Brick does not delete existing files and projects from previous sessions in the EV3 Brick memory. Files and projects from the existing session will be lost. </a:t>
            </a:r>
            <a:endParaRPr lang="en-US" b="0" dirty="0" smtClean="0"/>
          </a:p>
          <a:p>
            <a:pPr marL="457200" indent="-457200" fontAlgn="base">
              <a:buAutoNum type="arabicPeriod"/>
            </a:pPr>
            <a:r>
              <a:rPr lang="en-US" b="0" dirty="0" smtClean="0"/>
              <a:t>Make </a:t>
            </a:r>
            <a:r>
              <a:rPr lang="en-US" b="0" dirty="0"/>
              <a:t>sure that the EV3 Brick is turned on. </a:t>
            </a:r>
            <a:endParaRPr lang="en-US" b="0" dirty="0" smtClean="0"/>
          </a:p>
          <a:p>
            <a:pPr marL="457200" indent="-457200" fontAlgn="base">
              <a:buAutoNum type="arabicPeriod"/>
            </a:pPr>
            <a:r>
              <a:rPr lang="en-US" b="0" dirty="0" smtClean="0"/>
              <a:t>Hold </a:t>
            </a:r>
            <a:r>
              <a:rPr lang="en-US" b="0" dirty="0"/>
              <a:t>down the </a:t>
            </a:r>
            <a:r>
              <a:rPr lang="en-US" dirty="0"/>
              <a:t>Back</a:t>
            </a:r>
            <a:r>
              <a:rPr lang="en-US" b="0" dirty="0"/>
              <a:t>, </a:t>
            </a:r>
            <a:r>
              <a:rPr lang="en-US" dirty="0"/>
              <a:t>Center</a:t>
            </a:r>
            <a:r>
              <a:rPr lang="en-US" b="0" dirty="0"/>
              <a:t>, and </a:t>
            </a:r>
            <a:r>
              <a:rPr lang="en-US" dirty="0"/>
              <a:t>Left</a:t>
            </a:r>
            <a:r>
              <a:rPr lang="en-US" b="0" dirty="0"/>
              <a:t> buttons on the EV3 Brick. </a:t>
            </a:r>
            <a:endParaRPr lang="en-US" b="0" dirty="0" smtClean="0"/>
          </a:p>
          <a:p>
            <a:pPr marL="457200" indent="-457200" fontAlgn="base">
              <a:buAutoNum type="arabicPeriod"/>
            </a:pPr>
            <a:r>
              <a:rPr lang="en-US" b="0" dirty="0" smtClean="0"/>
              <a:t>When </a:t>
            </a:r>
            <a:r>
              <a:rPr lang="en-US" b="0" dirty="0"/>
              <a:t>the screen goes blank, release the Back button. </a:t>
            </a:r>
          </a:p>
          <a:p>
            <a:pPr marL="457200" indent="-457200" fontAlgn="base">
              <a:buAutoNum type="arabicPeriod"/>
            </a:pPr>
            <a:r>
              <a:rPr lang="en-US" b="0" dirty="0" smtClean="0"/>
              <a:t>When </a:t>
            </a:r>
            <a:r>
              <a:rPr lang="en-US" b="0" dirty="0"/>
              <a:t>the screen says “Starting,” release the Center and Left buttons.</a:t>
            </a:r>
            <a:br>
              <a:rPr lang="en-US" b="0" dirty="0"/>
            </a:br>
            <a:endParaRPr lang="en-US" b="0" dirty="0" smtClean="0"/>
          </a:p>
        </p:txBody>
      </p:sp>
      <p:sp>
        <p:nvSpPr>
          <p:cNvPr id="4" name="Footer Placeholder 3"/>
          <p:cNvSpPr>
            <a:spLocks noGrp="1"/>
          </p:cNvSpPr>
          <p:nvPr>
            <p:ph type="ftr" sz="quarter" idx="11"/>
          </p:nvPr>
        </p:nvSpPr>
        <p:spPr/>
        <p:txBody>
          <a:bodyPr/>
          <a:lstStyle/>
          <a:p>
            <a:r>
              <a:rPr lang="de-DE" smtClean="0"/>
              <a:t>© EV3Lessons.com, 2017 Last Update: (2/06/2017)</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520" y="1580694"/>
            <a:ext cx="3090985" cy="4855805"/>
          </a:xfrm>
          <a:prstGeom prst="rect">
            <a:avLst/>
          </a:prstGeom>
        </p:spPr>
      </p:pic>
      <p:pic>
        <p:nvPicPr>
          <p:cNvPr id="7" name="Picture 6"/>
          <p:cNvPicPr>
            <a:picLocks noChangeAspect="1"/>
          </p:cNvPicPr>
          <p:nvPr/>
        </p:nvPicPr>
        <p:blipFill>
          <a:blip r:embed="rId3"/>
          <a:stretch>
            <a:fillRect/>
          </a:stretch>
        </p:blipFill>
        <p:spPr>
          <a:xfrm flipH="1">
            <a:off x="1908500" y="4848203"/>
            <a:ext cx="1061127" cy="1197510"/>
          </a:xfrm>
          <a:prstGeom prst="rect">
            <a:avLst/>
          </a:prstGeom>
        </p:spPr>
      </p:pic>
      <p:pic>
        <p:nvPicPr>
          <p:cNvPr id="9" name="Picture 8"/>
          <p:cNvPicPr>
            <a:picLocks noChangeAspect="1"/>
          </p:cNvPicPr>
          <p:nvPr/>
        </p:nvPicPr>
        <p:blipFill>
          <a:blip r:embed="rId3"/>
          <a:stretch>
            <a:fillRect/>
          </a:stretch>
        </p:blipFill>
        <p:spPr>
          <a:xfrm rot="6406066" flipH="1">
            <a:off x="327685" y="3160924"/>
            <a:ext cx="1072363" cy="1210190"/>
          </a:xfrm>
          <a:prstGeom prst="rect">
            <a:avLst/>
          </a:prstGeom>
        </p:spPr>
      </p:pic>
      <p:pic>
        <p:nvPicPr>
          <p:cNvPr id="10" name="Picture 9"/>
          <p:cNvPicPr>
            <a:picLocks noChangeAspect="1"/>
          </p:cNvPicPr>
          <p:nvPr/>
        </p:nvPicPr>
        <p:blipFill>
          <a:blip r:embed="rId3"/>
          <a:stretch>
            <a:fillRect/>
          </a:stretch>
        </p:blipFill>
        <p:spPr>
          <a:xfrm rot="3166700" flipH="1">
            <a:off x="633692" y="4477754"/>
            <a:ext cx="1080912" cy="1219838"/>
          </a:xfrm>
          <a:prstGeom prst="rect">
            <a:avLst/>
          </a:prstGeom>
        </p:spPr>
      </p:pic>
      <p:sp>
        <p:nvSpPr>
          <p:cNvPr id="11" name="TextBox 10"/>
          <p:cNvSpPr txBox="1"/>
          <p:nvPr/>
        </p:nvSpPr>
        <p:spPr>
          <a:xfrm>
            <a:off x="4153546" y="6230319"/>
            <a:ext cx="3905573" cy="369332"/>
          </a:xfrm>
          <a:prstGeom prst="rect">
            <a:avLst/>
          </a:prstGeom>
          <a:noFill/>
        </p:spPr>
        <p:txBody>
          <a:bodyPr wrap="square" rtlCol="0">
            <a:spAutoFit/>
          </a:bodyPr>
          <a:lstStyle/>
          <a:p>
            <a:r>
              <a:rPr lang="en-US" b="1" dirty="0"/>
              <a:t>Source: </a:t>
            </a:r>
            <a:r>
              <a:rPr lang="en-US" b="1" dirty="0" smtClean="0"/>
              <a:t>Text from EV3 </a:t>
            </a:r>
            <a:r>
              <a:rPr lang="en-US" b="1" dirty="0"/>
              <a:t>User </a:t>
            </a:r>
            <a:r>
              <a:rPr lang="en-US" b="1" dirty="0" smtClean="0"/>
              <a:t>Guide</a:t>
            </a:r>
            <a:endParaRPr lang="en-US" b="1" dirty="0"/>
          </a:p>
        </p:txBody>
      </p:sp>
    </p:spTree>
    <p:extLst>
      <p:ext uri="{BB962C8B-B14F-4D97-AF65-F5344CB8AC3E}">
        <p14:creationId xmlns:p14="http://schemas.microsoft.com/office/powerpoint/2010/main" val="250907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4124" t="1235" r="8663" b="4659"/>
          <a:stretch/>
        </p:blipFill>
        <p:spPr>
          <a:xfrm>
            <a:off x="5259063" y="1983783"/>
            <a:ext cx="2770097" cy="4184703"/>
          </a:xfrm>
          <a:prstGeom prst="rect">
            <a:avLst/>
          </a:prstGeom>
        </p:spPr>
      </p:pic>
      <p:sp>
        <p:nvSpPr>
          <p:cNvPr id="2" name="Title 1"/>
          <p:cNvSpPr>
            <a:spLocks noGrp="1"/>
          </p:cNvSpPr>
          <p:nvPr>
            <p:ph type="title"/>
          </p:nvPr>
        </p:nvSpPr>
        <p:spPr/>
        <p:txBody>
          <a:bodyPr/>
          <a:lstStyle/>
          <a:p>
            <a:r>
              <a:rPr lang="en-US" dirty="0" smtClean="0"/>
              <a:t>MY BRICK </a:t>
            </a:r>
            <a:r>
              <a:rPr lang="en-US" dirty="0" smtClean="0"/>
              <a:t>IS STUCK in </a:t>
            </a:r>
            <a:r>
              <a:rPr lang="en-US" dirty="0" smtClean="0"/>
              <a:t>STARTING MODE</a:t>
            </a:r>
            <a:endParaRPr lang="en-US" dirty="0"/>
          </a:p>
        </p:txBody>
      </p:sp>
      <p:sp>
        <p:nvSpPr>
          <p:cNvPr id="3" name="Content Placeholder 2"/>
          <p:cNvSpPr>
            <a:spLocks noGrp="1"/>
          </p:cNvSpPr>
          <p:nvPr>
            <p:ph idx="1"/>
          </p:nvPr>
        </p:nvSpPr>
        <p:spPr>
          <a:xfrm>
            <a:off x="457200" y="1752600"/>
            <a:ext cx="4132385" cy="3533099"/>
          </a:xfrm>
        </p:spPr>
        <p:txBody>
          <a:bodyPr>
            <a:normAutofit fontScale="92500" lnSpcReduction="10000"/>
          </a:bodyPr>
          <a:lstStyle/>
          <a:p>
            <a:r>
              <a:rPr lang="en-US" b="0" dirty="0" smtClean="0"/>
              <a:t>When </a:t>
            </a:r>
            <a:r>
              <a:rPr lang="en-US" b="0" dirty="0"/>
              <a:t>a brick fails to complete a firmware update successfully, upon rebooting it </a:t>
            </a:r>
            <a:r>
              <a:rPr lang="en-US" b="0" dirty="0" smtClean="0"/>
              <a:t>gets </a:t>
            </a:r>
            <a:r>
              <a:rPr lang="en-US" b="0" dirty="0"/>
              <a:t>stuck at the "Starting......" screen and never </a:t>
            </a:r>
            <a:r>
              <a:rPr lang="en-US" b="0" dirty="0" smtClean="0"/>
              <a:t>finishes booting.”</a:t>
            </a:r>
          </a:p>
          <a:p>
            <a:r>
              <a:rPr lang="en-US" b="0" dirty="0" smtClean="0"/>
              <a:t>1) Remove </a:t>
            </a:r>
            <a:r>
              <a:rPr lang="en-US" b="0" dirty="0" smtClean="0"/>
              <a:t>and reinsert battery</a:t>
            </a:r>
          </a:p>
          <a:p>
            <a:r>
              <a:rPr lang="en-US" b="0" dirty="0" smtClean="0"/>
              <a:t>2) Hold </a:t>
            </a:r>
            <a:r>
              <a:rPr lang="en-US" b="0" dirty="0" smtClean="0"/>
              <a:t>down </a:t>
            </a:r>
            <a:r>
              <a:rPr lang="en-US" dirty="0"/>
              <a:t>C</a:t>
            </a:r>
            <a:r>
              <a:rPr lang="en-US" dirty="0" smtClean="0"/>
              <a:t>enter</a:t>
            </a:r>
            <a:r>
              <a:rPr lang="en-US" b="0" dirty="0" smtClean="0"/>
              <a:t> </a:t>
            </a:r>
            <a:r>
              <a:rPr lang="en-US" b="0" dirty="0" smtClean="0"/>
              <a:t>and </a:t>
            </a:r>
            <a:r>
              <a:rPr lang="en-US" dirty="0"/>
              <a:t>R</a:t>
            </a:r>
            <a:r>
              <a:rPr lang="en-US" dirty="0" smtClean="0"/>
              <a:t>ight</a:t>
            </a:r>
            <a:r>
              <a:rPr lang="en-US" b="0" dirty="0" smtClean="0"/>
              <a:t> </a:t>
            </a:r>
            <a:r>
              <a:rPr lang="en-US" b="0" dirty="0" smtClean="0"/>
              <a:t>button together until you see “Updating”</a:t>
            </a:r>
          </a:p>
          <a:p>
            <a:r>
              <a:rPr lang="en-US" b="0" dirty="0" smtClean="0"/>
              <a:t>3) Connect </a:t>
            </a:r>
            <a:r>
              <a:rPr lang="en-US" b="0" dirty="0" smtClean="0"/>
              <a:t>Brick to Computer </a:t>
            </a:r>
            <a:r>
              <a:rPr lang="en-US" b="0" dirty="0" smtClean="0"/>
              <a:t>and update the firmware</a:t>
            </a:r>
            <a:endParaRPr lang="en-US" b="0" dirty="0"/>
          </a:p>
          <a:p>
            <a:endParaRPr lang="en-US" dirty="0"/>
          </a:p>
        </p:txBody>
      </p:sp>
      <p:sp>
        <p:nvSpPr>
          <p:cNvPr id="4" name="Footer Placeholder 3"/>
          <p:cNvSpPr>
            <a:spLocks noGrp="1"/>
          </p:cNvSpPr>
          <p:nvPr>
            <p:ph type="ftr" sz="quarter" idx="11"/>
          </p:nvPr>
        </p:nvSpPr>
        <p:spPr/>
        <p:txBody>
          <a:bodyPr/>
          <a:lstStyle/>
          <a:p>
            <a:r>
              <a:rPr lang="de-DE" smtClean="0"/>
              <a:t>© EV3Lessons.com, 2017 Last Update: (2/06/2017)</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4</a:t>
            </a:fld>
            <a:endParaRPr lang="en-US" dirty="0"/>
          </a:p>
        </p:txBody>
      </p:sp>
      <p:pic>
        <p:nvPicPr>
          <p:cNvPr id="7" name="Picture 6"/>
          <p:cNvPicPr>
            <a:picLocks noChangeAspect="1"/>
          </p:cNvPicPr>
          <p:nvPr/>
        </p:nvPicPr>
        <p:blipFill>
          <a:blip r:embed="rId3"/>
          <a:stretch>
            <a:fillRect/>
          </a:stretch>
        </p:blipFill>
        <p:spPr>
          <a:xfrm flipH="1">
            <a:off x="6031071" y="4603157"/>
            <a:ext cx="1047560" cy="1182200"/>
          </a:xfrm>
          <a:prstGeom prst="rect">
            <a:avLst/>
          </a:prstGeom>
        </p:spPr>
      </p:pic>
      <p:pic>
        <p:nvPicPr>
          <p:cNvPr id="8" name="Picture 7"/>
          <p:cNvPicPr>
            <a:picLocks noChangeAspect="1"/>
          </p:cNvPicPr>
          <p:nvPr/>
        </p:nvPicPr>
        <p:blipFill>
          <a:blip r:embed="rId3"/>
          <a:stretch>
            <a:fillRect/>
          </a:stretch>
        </p:blipFill>
        <p:spPr>
          <a:xfrm rot="16200000">
            <a:off x="7142710" y="4048777"/>
            <a:ext cx="997125" cy="1125282"/>
          </a:xfrm>
          <a:prstGeom prst="rect">
            <a:avLst/>
          </a:prstGeom>
        </p:spPr>
      </p:pic>
      <p:sp>
        <p:nvSpPr>
          <p:cNvPr id="9" name="TextBox 8"/>
          <p:cNvSpPr txBox="1"/>
          <p:nvPr/>
        </p:nvSpPr>
        <p:spPr>
          <a:xfrm>
            <a:off x="400942" y="5569545"/>
            <a:ext cx="4429898" cy="1200329"/>
          </a:xfrm>
          <a:prstGeom prst="rect">
            <a:avLst/>
          </a:prstGeom>
          <a:noFill/>
        </p:spPr>
        <p:txBody>
          <a:bodyPr wrap="square" rtlCol="0">
            <a:spAutoFit/>
          </a:bodyPr>
          <a:lstStyle/>
          <a:p>
            <a:r>
              <a:rPr lang="en-US" dirty="0"/>
              <a:t>Source: </a:t>
            </a:r>
            <a:r>
              <a:rPr lang="en-US" dirty="0" smtClean="0"/>
              <a:t>Text from “Recovery </a:t>
            </a:r>
            <a:r>
              <a:rPr lang="en-US" dirty="0"/>
              <a:t>from Failed Firmware </a:t>
            </a:r>
            <a:r>
              <a:rPr lang="en-US" dirty="0" smtClean="0"/>
              <a:t>Update”, </a:t>
            </a:r>
            <a:r>
              <a:rPr lang="en-US" dirty="0" err="1"/>
              <a:t>STEMRobotics</a:t>
            </a:r>
            <a:r>
              <a:rPr lang="en-US" dirty="0"/>
              <a:t> (Randy Steele)</a:t>
            </a:r>
          </a:p>
          <a:p>
            <a:endParaRPr lang="en-US" dirty="0"/>
          </a:p>
        </p:txBody>
      </p:sp>
    </p:spTree>
    <p:extLst>
      <p:ext uri="{BB962C8B-B14F-4D97-AF65-F5344CB8AC3E}">
        <p14:creationId xmlns:p14="http://schemas.microsoft.com/office/powerpoint/2010/main" val="1173602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BRICK IS STUCK DURING A FIRMWARE UPDATE</a:t>
            </a:r>
            <a:endParaRPr lang="en-US" dirty="0"/>
          </a:p>
        </p:txBody>
      </p:sp>
      <p:sp>
        <p:nvSpPr>
          <p:cNvPr id="4" name="Footer Placeholder 3"/>
          <p:cNvSpPr>
            <a:spLocks noGrp="1"/>
          </p:cNvSpPr>
          <p:nvPr>
            <p:ph type="ftr" sz="quarter" idx="11"/>
          </p:nvPr>
        </p:nvSpPr>
        <p:spPr/>
        <p:txBody>
          <a:bodyPr/>
          <a:lstStyle/>
          <a:p>
            <a:r>
              <a:rPr lang="de-DE" smtClean="0"/>
              <a:t>© EV3Lessons.com, 2017 Last Update: (2/06/2017)</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5</a:t>
            </a:fld>
            <a:endParaRPr lang="en-US" dirty="0"/>
          </a:p>
        </p:txBody>
      </p:sp>
      <p:pic>
        <p:nvPicPr>
          <p:cNvPr id="6" name="Picture 5"/>
          <p:cNvPicPr>
            <a:picLocks noChangeAspect="1"/>
          </p:cNvPicPr>
          <p:nvPr/>
        </p:nvPicPr>
        <p:blipFill>
          <a:blip r:embed="rId2"/>
          <a:stretch>
            <a:fillRect/>
          </a:stretch>
        </p:blipFill>
        <p:spPr>
          <a:xfrm>
            <a:off x="2171700" y="4001195"/>
            <a:ext cx="4612159" cy="2375262"/>
          </a:xfrm>
          <a:prstGeom prst="rect">
            <a:avLst/>
          </a:prstGeom>
        </p:spPr>
      </p:pic>
      <p:sp>
        <p:nvSpPr>
          <p:cNvPr id="7" name="TextBox 6"/>
          <p:cNvSpPr txBox="1"/>
          <p:nvPr/>
        </p:nvSpPr>
        <p:spPr>
          <a:xfrm>
            <a:off x="457198" y="1475402"/>
            <a:ext cx="8245475" cy="2893100"/>
          </a:xfrm>
          <a:prstGeom prst="rect">
            <a:avLst/>
          </a:prstGeom>
          <a:noFill/>
        </p:spPr>
        <p:txBody>
          <a:bodyPr wrap="square" rtlCol="0">
            <a:spAutoFit/>
          </a:bodyPr>
          <a:lstStyle/>
          <a:p>
            <a:r>
              <a:rPr lang="en-US" sz="1600" dirty="0"/>
              <a:t>If for some reason your EV3 Brick stops working during the firmware update process, you will need to manually update the firmware by doing the following (the EV3 Brick still needs a USB connection to your computer): </a:t>
            </a:r>
            <a:endParaRPr lang="en-US" sz="1600" dirty="0" smtClean="0"/>
          </a:p>
          <a:p>
            <a:pPr marL="342900" indent="-342900">
              <a:buAutoNum type="arabicPeriod"/>
            </a:pPr>
            <a:r>
              <a:rPr lang="en-US" sz="1600" dirty="0" smtClean="0"/>
              <a:t>Hold </a:t>
            </a:r>
            <a:r>
              <a:rPr lang="en-US" sz="1600" dirty="0"/>
              <a:t>down the </a:t>
            </a:r>
            <a:r>
              <a:rPr lang="en-US" sz="1600" b="1" dirty="0"/>
              <a:t>Back</a:t>
            </a:r>
            <a:r>
              <a:rPr lang="en-US" sz="1600" dirty="0"/>
              <a:t>, </a:t>
            </a:r>
            <a:r>
              <a:rPr lang="en-US" sz="1600" b="1" dirty="0"/>
              <a:t>Center</a:t>
            </a:r>
            <a:r>
              <a:rPr lang="en-US" sz="1600" dirty="0"/>
              <a:t>, and </a:t>
            </a:r>
            <a:r>
              <a:rPr lang="en-US" sz="1600" b="1" dirty="0"/>
              <a:t>Right</a:t>
            </a:r>
            <a:r>
              <a:rPr lang="en-US" sz="1600" dirty="0"/>
              <a:t> buttons on the EV3 Brick. </a:t>
            </a:r>
            <a:endParaRPr lang="en-US" sz="1600" dirty="0" smtClean="0"/>
          </a:p>
          <a:p>
            <a:pPr marL="342900" indent="-342900">
              <a:buAutoNum type="arabicPeriod"/>
            </a:pPr>
            <a:r>
              <a:rPr lang="en-US" sz="1600" dirty="0" smtClean="0"/>
              <a:t>When </a:t>
            </a:r>
            <a:r>
              <a:rPr lang="en-US" sz="1600" dirty="0"/>
              <a:t>the EV3 Brick restarts, release the </a:t>
            </a:r>
            <a:r>
              <a:rPr lang="en-US" sz="1600" b="1" dirty="0"/>
              <a:t>Back</a:t>
            </a:r>
            <a:r>
              <a:rPr lang="en-US" sz="1600" dirty="0"/>
              <a:t> button</a:t>
            </a:r>
            <a:r>
              <a:rPr lang="en-US" sz="1600" dirty="0" smtClean="0"/>
              <a:t>.</a:t>
            </a:r>
          </a:p>
          <a:p>
            <a:pPr marL="342900" indent="-342900">
              <a:buAutoNum type="arabicPeriod"/>
            </a:pPr>
            <a:r>
              <a:rPr lang="en-US" sz="1600" dirty="0" smtClean="0"/>
              <a:t>When </a:t>
            </a:r>
            <a:r>
              <a:rPr lang="en-US" sz="1600" dirty="0"/>
              <a:t>the screen says “Updating,” release the </a:t>
            </a:r>
            <a:r>
              <a:rPr lang="en-US" sz="1600" b="1" dirty="0"/>
              <a:t>Center</a:t>
            </a:r>
            <a:r>
              <a:rPr lang="en-US" sz="1600" dirty="0"/>
              <a:t> and </a:t>
            </a:r>
            <a:r>
              <a:rPr lang="en-US" sz="1600" b="1" dirty="0"/>
              <a:t>Right </a:t>
            </a:r>
            <a:r>
              <a:rPr lang="en-US" sz="1600" dirty="0"/>
              <a:t>buttons and click the Download button in the Firmware Update tool. The firmware will be downloaded to your EV3 Brick, which will restart itself.</a:t>
            </a:r>
          </a:p>
          <a:p>
            <a:endParaRPr lang="en-US" sz="1600" dirty="0" smtClean="0"/>
          </a:p>
          <a:p>
            <a:r>
              <a:rPr lang="en-US" sz="1600" dirty="0" smtClean="0"/>
              <a:t>Source: Text from EV3 User Guide, Image from </a:t>
            </a:r>
            <a:r>
              <a:rPr lang="en-US" sz="1600" dirty="0" err="1" smtClean="0"/>
              <a:t>Legoengineering.com</a:t>
            </a:r>
            <a:endParaRPr lang="en-US" sz="1600" dirty="0"/>
          </a:p>
          <a:p>
            <a:endParaRPr lang="en-US" sz="1600" dirty="0"/>
          </a:p>
        </p:txBody>
      </p:sp>
    </p:spTree>
    <p:extLst>
      <p:ext uri="{BB962C8B-B14F-4D97-AF65-F5344CB8AC3E}">
        <p14:creationId xmlns:p14="http://schemas.microsoft.com/office/powerpoint/2010/main" val="1493698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Fully Charged Battery, but the Brick </a:t>
            </a:r>
            <a:r>
              <a:rPr lang="en-US" dirty="0" smtClean="0"/>
              <a:t>doesn’t Turn ON</a:t>
            </a:r>
            <a:endParaRPr lang="en-US" dirty="0"/>
          </a:p>
        </p:txBody>
      </p:sp>
      <p:sp>
        <p:nvSpPr>
          <p:cNvPr id="3" name="Content Placeholder 2"/>
          <p:cNvSpPr>
            <a:spLocks noGrp="1"/>
          </p:cNvSpPr>
          <p:nvPr>
            <p:ph idx="1"/>
          </p:nvPr>
        </p:nvSpPr>
        <p:spPr>
          <a:xfrm>
            <a:off x="457200" y="1752600"/>
            <a:ext cx="4273062" cy="4373563"/>
          </a:xfrm>
        </p:spPr>
        <p:txBody>
          <a:bodyPr/>
          <a:lstStyle/>
          <a:p>
            <a:pPr marL="342900" indent="-342900">
              <a:buFont typeface="Arial" charset="0"/>
              <a:buChar char="•"/>
            </a:pPr>
            <a:r>
              <a:rPr lang="en-US" dirty="0" smtClean="0"/>
              <a:t>Check battery contacts</a:t>
            </a:r>
          </a:p>
          <a:p>
            <a:pPr marL="342900" indent="-342900">
              <a:buFont typeface="Arial" charset="0"/>
              <a:buChar char="•"/>
            </a:pPr>
            <a:r>
              <a:rPr lang="en-US" dirty="0" smtClean="0"/>
              <a:t>Sometimes, the battery contacts </a:t>
            </a:r>
            <a:r>
              <a:rPr lang="en-US" dirty="0" smtClean="0"/>
              <a:t>in the brick have been </a:t>
            </a:r>
            <a:r>
              <a:rPr lang="en-US" dirty="0" smtClean="0"/>
              <a:t>bent</a:t>
            </a:r>
          </a:p>
          <a:p>
            <a:pPr marL="342900" indent="-342900">
              <a:buFont typeface="Arial" charset="0"/>
              <a:buChar char="•"/>
            </a:pPr>
            <a:r>
              <a:rPr lang="en-US" dirty="0" smtClean="0"/>
              <a:t>Remove rechargeable battery or AA batteries and straighten out contacts.</a:t>
            </a:r>
          </a:p>
          <a:p>
            <a:pPr marL="342900" indent="-342900">
              <a:buFont typeface="Arial" charset="0"/>
              <a:buChar char="•"/>
            </a:pPr>
            <a:r>
              <a:rPr lang="en-US" dirty="0" smtClean="0"/>
              <a:t>Reinsert battery</a:t>
            </a:r>
            <a:endParaRPr lang="en-US" dirty="0"/>
          </a:p>
        </p:txBody>
      </p:sp>
      <p:sp>
        <p:nvSpPr>
          <p:cNvPr id="4" name="Footer Placeholder 3"/>
          <p:cNvSpPr>
            <a:spLocks noGrp="1"/>
          </p:cNvSpPr>
          <p:nvPr>
            <p:ph type="ftr" sz="quarter" idx="11"/>
          </p:nvPr>
        </p:nvSpPr>
        <p:spPr/>
        <p:txBody>
          <a:bodyPr/>
          <a:lstStyle/>
          <a:p>
            <a:r>
              <a:rPr lang="de-DE" smtClean="0"/>
              <a:t>© EV3Lessons.com, 2017 Last Update: (2/06/2017)</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6</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2219" t="43115" r="14180" b="41140"/>
          <a:stretch/>
        </p:blipFill>
        <p:spPr>
          <a:xfrm>
            <a:off x="5696465" y="1927652"/>
            <a:ext cx="2156402" cy="691980"/>
          </a:xfrm>
          <a:prstGeom prst="rect">
            <a:avLst/>
          </a:prstGeom>
        </p:spPr>
      </p:pic>
    </p:spTree>
    <p:extLst>
      <p:ext uri="{BB962C8B-B14F-4D97-AF65-F5344CB8AC3E}">
        <p14:creationId xmlns:p14="http://schemas.microsoft.com/office/powerpoint/2010/main" val="981717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a:t>
            </a:r>
            <a:r>
              <a:rPr lang="en-US" dirty="0" err="1" smtClean="0"/>
              <a:t>BRiCK</a:t>
            </a:r>
            <a:r>
              <a:rPr lang="en-US" dirty="0" smtClean="0"/>
              <a:t> Button </a:t>
            </a:r>
            <a:r>
              <a:rPr lang="en-US" dirty="0" smtClean="0"/>
              <a:t>is stuck</a:t>
            </a:r>
            <a:endParaRPr lang="en-US" dirty="0"/>
          </a:p>
        </p:txBody>
      </p:sp>
      <p:sp>
        <p:nvSpPr>
          <p:cNvPr id="3" name="Content Placeholder 2"/>
          <p:cNvSpPr>
            <a:spLocks noGrp="1"/>
          </p:cNvSpPr>
          <p:nvPr>
            <p:ph idx="1"/>
          </p:nvPr>
        </p:nvSpPr>
        <p:spPr>
          <a:xfrm>
            <a:off x="358346" y="1391093"/>
            <a:ext cx="4547762" cy="4373563"/>
          </a:xfrm>
        </p:spPr>
        <p:txBody>
          <a:bodyPr>
            <a:normAutofit fontScale="92500" lnSpcReduction="10000"/>
          </a:bodyPr>
          <a:lstStyle/>
          <a:p>
            <a:pPr marL="342900" indent="-342900">
              <a:buFont typeface="Arial" charset="0"/>
              <a:buChar char="•"/>
            </a:pPr>
            <a:r>
              <a:rPr lang="en-US" dirty="0"/>
              <a:t>There is little </a:t>
            </a:r>
            <a:r>
              <a:rPr lang="en-US" dirty="0"/>
              <a:t>piece of curved metal under </a:t>
            </a:r>
            <a:r>
              <a:rPr lang="en-US" dirty="0"/>
              <a:t>each brick button. This must have moved out of place.</a:t>
            </a:r>
          </a:p>
          <a:p>
            <a:pPr marL="342900" indent="-342900">
              <a:buFont typeface="Arial" charset="0"/>
              <a:buChar char="•"/>
            </a:pPr>
            <a:r>
              <a:rPr lang="en-US" dirty="0" smtClean="0"/>
              <a:t>Remove </a:t>
            </a:r>
            <a:r>
              <a:rPr lang="en-US" dirty="0" smtClean="0"/>
              <a:t>battery</a:t>
            </a:r>
          </a:p>
          <a:p>
            <a:pPr marL="342900" indent="-342900">
              <a:buFont typeface="Arial" charset="0"/>
              <a:buChar char="•"/>
            </a:pPr>
            <a:r>
              <a:rPr lang="en-US" dirty="0" smtClean="0"/>
              <a:t>Unscrew four black </a:t>
            </a:r>
            <a:r>
              <a:rPr lang="en-US" dirty="0" smtClean="0"/>
              <a:t>screws</a:t>
            </a:r>
            <a:endParaRPr lang="en-US" dirty="0" smtClean="0"/>
          </a:p>
          <a:p>
            <a:pPr marL="342900" indent="-342900">
              <a:buFont typeface="Arial" charset="0"/>
              <a:buChar char="•"/>
            </a:pPr>
            <a:r>
              <a:rPr lang="en-US" dirty="0" smtClean="0"/>
              <a:t>Reposition the button so it makes a contact</a:t>
            </a:r>
          </a:p>
          <a:p>
            <a:pPr marL="342900" indent="-342900">
              <a:buFont typeface="Arial" charset="0"/>
              <a:buChar char="•"/>
            </a:pPr>
            <a:r>
              <a:rPr lang="en-US" dirty="0" smtClean="0"/>
              <a:t>Screw back the </a:t>
            </a:r>
            <a:r>
              <a:rPr lang="en-US" dirty="0" smtClean="0"/>
              <a:t>case</a:t>
            </a:r>
          </a:p>
          <a:p>
            <a:pPr marL="342900" indent="-342900">
              <a:buFont typeface="Arial" charset="0"/>
              <a:buChar char="•"/>
            </a:pPr>
            <a:endParaRPr lang="en-US" dirty="0"/>
          </a:p>
          <a:p>
            <a:pPr marL="342900" indent="-342900">
              <a:buFont typeface="Arial" charset="0"/>
              <a:buChar char="•"/>
            </a:pPr>
            <a:r>
              <a:rPr lang="en-US" dirty="0" smtClean="0"/>
              <a:t>Refer to video by Damien </a:t>
            </a:r>
            <a:r>
              <a:rPr lang="en-US" dirty="0" err="1" smtClean="0"/>
              <a:t>Kee</a:t>
            </a:r>
            <a:endParaRPr lang="en-US" dirty="0" smtClean="0"/>
          </a:p>
          <a:p>
            <a:pPr marL="800100" lvl="1" indent="-342900">
              <a:buFont typeface="Arial" charset="0"/>
              <a:buChar char="•"/>
            </a:pPr>
            <a:r>
              <a:rPr lang="en-US" dirty="0"/>
              <a:t>https://</a:t>
            </a:r>
            <a:r>
              <a:rPr lang="en-US" dirty="0" err="1"/>
              <a:t>youtu.be</a:t>
            </a:r>
            <a:r>
              <a:rPr lang="en-US" dirty="0"/>
              <a:t>/NNoutMLxmJ0</a:t>
            </a:r>
            <a:endParaRPr lang="en-US" dirty="0" smtClean="0"/>
          </a:p>
        </p:txBody>
      </p:sp>
      <p:sp>
        <p:nvSpPr>
          <p:cNvPr id="4" name="Footer Placeholder 3"/>
          <p:cNvSpPr>
            <a:spLocks noGrp="1"/>
          </p:cNvSpPr>
          <p:nvPr>
            <p:ph type="ftr" sz="quarter" idx="11"/>
          </p:nvPr>
        </p:nvSpPr>
        <p:spPr/>
        <p:txBody>
          <a:bodyPr/>
          <a:lstStyle/>
          <a:p>
            <a:r>
              <a:rPr lang="de-DE" smtClean="0"/>
              <a:t>© EV3Lessons.com, 2017 Last Update: (2/06/2017)</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9311" y="1391093"/>
            <a:ext cx="1949057" cy="25474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414" y="1391093"/>
            <a:ext cx="1698301" cy="2547452"/>
          </a:xfrm>
          <a:prstGeom prst="rect">
            <a:avLst/>
          </a:prstGeom>
        </p:spPr>
      </p:pic>
      <p:sp>
        <p:nvSpPr>
          <p:cNvPr id="9" name="TextBox 8"/>
          <p:cNvSpPr txBox="1"/>
          <p:nvPr/>
        </p:nvSpPr>
        <p:spPr>
          <a:xfrm>
            <a:off x="4940414" y="3938545"/>
            <a:ext cx="3715970" cy="307777"/>
          </a:xfrm>
          <a:prstGeom prst="rect">
            <a:avLst/>
          </a:prstGeom>
          <a:noFill/>
        </p:spPr>
        <p:txBody>
          <a:bodyPr wrap="square" rtlCol="0">
            <a:spAutoFit/>
          </a:bodyPr>
          <a:lstStyle/>
          <a:p>
            <a:r>
              <a:rPr lang="en-US" sz="1400" dirty="0" smtClean="0"/>
              <a:t>Image credits: Damien </a:t>
            </a:r>
            <a:r>
              <a:rPr lang="en-US" sz="1400" dirty="0" err="1" smtClean="0"/>
              <a:t>Kee</a:t>
            </a:r>
            <a:endParaRPr lang="en-US" sz="1400" dirty="0"/>
          </a:p>
        </p:txBody>
      </p:sp>
    </p:spTree>
    <p:extLst>
      <p:ext uri="{BB962C8B-B14F-4D97-AF65-F5344CB8AC3E}">
        <p14:creationId xmlns:p14="http://schemas.microsoft.com/office/powerpoint/2010/main" val="1817257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want to ADD/delete </a:t>
            </a:r>
            <a:r>
              <a:rPr lang="en-US" dirty="0" smtClean="0"/>
              <a:t>files on the brick</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9744" y="1696144"/>
            <a:ext cx="4223574" cy="2567117"/>
          </a:xfrm>
        </p:spPr>
      </p:pic>
      <p:sp>
        <p:nvSpPr>
          <p:cNvPr id="4" name="Footer Placeholder 3"/>
          <p:cNvSpPr>
            <a:spLocks noGrp="1"/>
          </p:cNvSpPr>
          <p:nvPr>
            <p:ph type="ftr" sz="quarter" idx="11"/>
          </p:nvPr>
        </p:nvSpPr>
        <p:spPr/>
        <p:txBody>
          <a:bodyPr/>
          <a:lstStyle/>
          <a:p>
            <a:r>
              <a:rPr lang="de-DE" smtClean="0"/>
              <a:t>© EV3Lessons.com, 2017 Last Update: (2/06/2017)</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8</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77" y="1696144"/>
            <a:ext cx="2335428" cy="2567117"/>
          </a:xfrm>
          <a:prstGeom prst="rect">
            <a:avLst/>
          </a:prstGeom>
        </p:spPr>
      </p:pic>
      <p:sp>
        <p:nvSpPr>
          <p:cNvPr id="8" name="Rounded Rectangle 7"/>
          <p:cNvSpPr/>
          <p:nvPr/>
        </p:nvSpPr>
        <p:spPr>
          <a:xfrm>
            <a:off x="1149177" y="3150974"/>
            <a:ext cx="2335428" cy="222421"/>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7199" y="4547285"/>
            <a:ext cx="8177511" cy="1477328"/>
          </a:xfrm>
          <a:prstGeom prst="rect">
            <a:avLst/>
          </a:prstGeom>
          <a:noFill/>
        </p:spPr>
        <p:txBody>
          <a:bodyPr wrap="square" rtlCol="0">
            <a:spAutoFit/>
          </a:bodyPr>
          <a:lstStyle/>
          <a:p>
            <a:r>
              <a:rPr lang="en-US" dirty="0" smtClean="0"/>
              <a:t>Connect to your brick</a:t>
            </a:r>
          </a:p>
          <a:p>
            <a:r>
              <a:rPr lang="en-US" dirty="0" smtClean="0"/>
              <a:t>In your software, go to FILE </a:t>
            </a:r>
            <a:r>
              <a:rPr lang="en-US" dirty="0" smtClean="0">
                <a:sym typeface="Wingdings"/>
              </a:rPr>
              <a:t> Memory Browser</a:t>
            </a:r>
          </a:p>
          <a:p>
            <a:r>
              <a:rPr lang="en-US" b="1" dirty="0" smtClean="0">
                <a:sym typeface="Wingdings"/>
              </a:rPr>
              <a:t>Upload</a:t>
            </a:r>
            <a:r>
              <a:rPr lang="en-US" dirty="0" smtClean="0">
                <a:sym typeface="Wingdings"/>
              </a:rPr>
              <a:t> </a:t>
            </a:r>
            <a:r>
              <a:rPr lang="mr-IN" dirty="0" smtClean="0">
                <a:sym typeface="Wingdings"/>
              </a:rPr>
              <a:t>–</a:t>
            </a:r>
            <a:r>
              <a:rPr lang="en-US" dirty="0" smtClean="0">
                <a:sym typeface="Wingdings"/>
              </a:rPr>
              <a:t> copy a file from the brick to the computer </a:t>
            </a:r>
          </a:p>
          <a:p>
            <a:r>
              <a:rPr lang="en-US" b="1" dirty="0" smtClean="0">
                <a:sym typeface="Wingdings"/>
              </a:rPr>
              <a:t>Download</a:t>
            </a:r>
            <a:r>
              <a:rPr lang="en-US" dirty="0" smtClean="0">
                <a:sym typeface="Wingdings"/>
              </a:rPr>
              <a:t> </a:t>
            </a:r>
            <a:r>
              <a:rPr lang="mr-IN" dirty="0" smtClean="0">
                <a:sym typeface="Wingdings"/>
              </a:rPr>
              <a:t>–</a:t>
            </a:r>
            <a:r>
              <a:rPr lang="en-US" dirty="0" smtClean="0">
                <a:sym typeface="Wingdings"/>
              </a:rPr>
              <a:t> copy a file from your computer to the brick</a:t>
            </a:r>
          </a:p>
          <a:p>
            <a:r>
              <a:rPr lang="en-US" b="1" dirty="0" smtClean="0">
                <a:sym typeface="Wingdings"/>
              </a:rPr>
              <a:t>Delete</a:t>
            </a:r>
            <a:r>
              <a:rPr lang="en-US" dirty="0" smtClean="0">
                <a:sym typeface="Wingdings"/>
              </a:rPr>
              <a:t> </a:t>
            </a:r>
            <a:r>
              <a:rPr lang="mr-IN" dirty="0" smtClean="0">
                <a:sym typeface="Wingdings"/>
              </a:rPr>
              <a:t>–</a:t>
            </a:r>
            <a:r>
              <a:rPr lang="en-US" dirty="0" smtClean="0">
                <a:sym typeface="Wingdings"/>
              </a:rPr>
              <a:t> delete a file from the brick</a:t>
            </a:r>
            <a:endParaRPr lang="en-US" dirty="0"/>
          </a:p>
        </p:txBody>
      </p:sp>
    </p:spTree>
    <p:extLst>
      <p:ext uri="{BB962C8B-B14F-4D97-AF65-F5344CB8AC3E}">
        <p14:creationId xmlns:p14="http://schemas.microsoft.com/office/powerpoint/2010/main" val="1612404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Lost my program, but it’s on the Brick! HELP!</a:t>
            </a:r>
            <a:endParaRPr lang="en-US" dirty="0"/>
          </a:p>
        </p:txBody>
      </p:sp>
      <p:sp>
        <p:nvSpPr>
          <p:cNvPr id="3" name="Content Placeholder 2"/>
          <p:cNvSpPr>
            <a:spLocks noGrp="1"/>
          </p:cNvSpPr>
          <p:nvPr>
            <p:ph idx="1"/>
          </p:nvPr>
        </p:nvSpPr>
        <p:spPr>
          <a:xfrm>
            <a:off x="457200" y="1752600"/>
            <a:ext cx="5474043" cy="4373563"/>
          </a:xfrm>
        </p:spPr>
        <p:txBody>
          <a:bodyPr>
            <a:normAutofit lnSpcReduction="10000"/>
          </a:bodyPr>
          <a:lstStyle/>
          <a:p>
            <a:pPr marL="342900" indent="-342900">
              <a:buFont typeface="Arial" charset="0"/>
              <a:buChar char="•"/>
            </a:pPr>
            <a:r>
              <a:rPr lang="en-US" dirty="0" smtClean="0"/>
              <a:t>Can I retrieve a program from the brick if I have lost the code on my computer?</a:t>
            </a:r>
          </a:p>
          <a:p>
            <a:pPr marL="800100" lvl="1" indent="-342900">
              <a:buFont typeface="Arial" charset="0"/>
              <a:buChar char="•"/>
            </a:pPr>
            <a:r>
              <a:rPr lang="en-US" dirty="0" smtClean="0"/>
              <a:t>Unfortunately, if you lost the program on your computer, there is NO WAY to get the program off the brick and back to your computer.</a:t>
            </a:r>
          </a:p>
          <a:p>
            <a:pPr marL="342900" indent="-342900">
              <a:buFont typeface="Arial" charset="0"/>
              <a:buChar char="•"/>
            </a:pPr>
            <a:endParaRPr lang="en-US" dirty="0"/>
          </a:p>
          <a:p>
            <a:pPr marL="342900" indent="-342900">
              <a:buFont typeface="Arial" charset="0"/>
              <a:buChar char="•"/>
            </a:pPr>
            <a:r>
              <a:rPr lang="en-US" dirty="0" smtClean="0"/>
              <a:t>What about that </a:t>
            </a:r>
            <a:r>
              <a:rPr lang="en-US" i="1" dirty="0" smtClean="0"/>
              <a:t>Upload</a:t>
            </a:r>
            <a:r>
              <a:rPr lang="en-US" dirty="0" smtClean="0"/>
              <a:t> button in Memory Browser?  </a:t>
            </a:r>
          </a:p>
          <a:p>
            <a:pPr marL="800100" lvl="1" indent="-342900">
              <a:buFont typeface="Arial" charset="0"/>
              <a:buChar char="•"/>
            </a:pPr>
            <a:r>
              <a:rPr lang="en-US" dirty="0" smtClean="0"/>
              <a:t>It will let you get a copy of a compiled (binary) version of your program.  But you will not be able to view or edit the program in your EV3 software again.</a:t>
            </a:r>
          </a:p>
          <a:p>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r>
              <a:rPr lang="de-DE" smtClean="0"/>
              <a:t>© EV3Lessons.com, 2017 Last Update: (2/06/2017)</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9</a:t>
            </a:fld>
            <a:endParaRPr lang="en-US" dirty="0"/>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642" y="4136164"/>
            <a:ext cx="2914369" cy="1771373"/>
          </a:xfrm>
          <a:prstGeom prst="rect">
            <a:avLst/>
          </a:prstGeom>
        </p:spPr>
      </p:pic>
      <p:sp>
        <p:nvSpPr>
          <p:cNvPr id="7" name="TextBox 6"/>
          <p:cNvSpPr txBox="1"/>
          <p:nvPr/>
        </p:nvSpPr>
        <p:spPr>
          <a:xfrm rot="20589595">
            <a:off x="6282036" y="2273642"/>
            <a:ext cx="2063579" cy="646331"/>
          </a:xfrm>
          <a:prstGeom prst="rect">
            <a:avLst/>
          </a:prstGeom>
          <a:noFill/>
          <a:ln w="57150">
            <a:solidFill>
              <a:srgbClr val="FF0000"/>
            </a:solidFill>
          </a:ln>
        </p:spPr>
        <p:txBody>
          <a:bodyPr wrap="square" rtlCol="0">
            <a:spAutoFit/>
          </a:bodyPr>
          <a:lstStyle/>
          <a:p>
            <a:pPr algn="ctr"/>
            <a:r>
              <a:rPr lang="en-US" dirty="0" smtClean="0">
                <a:solidFill>
                  <a:srgbClr val="FF0000"/>
                </a:solidFill>
                <a:latin typeface="American Typewriter" charset="0"/>
                <a:ea typeface="American Typewriter" charset="0"/>
                <a:cs typeface="American Typewriter" charset="0"/>
              </a:rPr>
              <a:t>Always back up your programs!</a:t>
            </a:r>
            <a:endParaRPr lang="en-US" dirty="0">
              <a:solidFill>
                <a:srgbClr val="FF0000"/>
              </a:solidFill>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583061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beginner</Template>
  <TotalTime>6686</TotalTime>
  <Words>720</Words>
  <Application>Microsoft Macintosh PowerPoint</Application>
  <PresentationFormat>On-screen Show (4:3)</PresentationFormat>
  <Paragraphs>77</Paragraphs>
  <Slides>10</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American Typewriter</vt:lpstr>
      <vt:lpstr>Arial Black</vt:lpstr>
      <vt:lpstr>Calibri</vt:lpstr>
      <vt:lpstr>Calibri Light</vt:lpstr>
      <vt:lpstr>Helvetica Neue</vt:lpstr>
      <vt:lpstr>Mangal</vt:lpstr>
      <vt:lpstr>Wingdings</vt:lpstr>
      <vt:lpstr>Arial</vt:lpstr>
      <vt:lpstr>beginner</vt:lpstr>
      <vt:lpstr>Custom Design</vt:lpstr>
      <vt:lpstr>BEGINNER PROGRAMMING LESSON</vt:lpstr>
      <vt:lpstr>LESSON OBJECTIVES</vt:lpstr>
      <vt:lpstr>My BRICK IS STUCK AND WILL NOT TURN OFF</vt:lpstr>
      <vt:lpstr>MY BRICK IS STUCK in STARTING MODE</vt:lpstr>
      <vt:lpstr>My BRICK IS STUCK DURING A FIRMWARE UPDATE</vt:lpstr>
      <vt:lpstr>Fully Charged Battery, but the Brick doesn’t Turn ON</vt:lpstr>
      <vt:lpstr>MY BRiCK Button is stuck</vt:lpstr>
      <vt:lpstr>I want to ADD/delete files on the brick</vt:lpstr>
      <vt:lpstr>I Lost my program, but it’s on the Brick! HELP!</vt:lpstr>
      <vt:lpstr>CREDITS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BEGINNER EV3 PROGRAMMING Lesson</dc:title>
  <dc:creator>Sanjay Seshan</dc:creator>
  <cp:lastModifiedBy>Microsoft Office User</cp:lastModifiedBy>
  <cp:revision>43</cp:revision>
  <cp:lastPrinted>2016-07-05T00:39:00Z</cp:lastPrinted>
  <dcterms:created xsi:type="dcterms:W3CDTF">2014-08-07T02:19:13Z</dcterms:created>
  <dcterms:modified xsi:type="dcterms:W3CDTF">2017-05-16T13:43:24Z</dcterms:modified>
</cp:coreProperties>
</file>